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33" d="100"/>
          <a:sy n="33" d="100"/>
        </p:scale>
        <p:origin x="-2436" y="-8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26.05.2022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26.05.2022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smtClean="0"/>
              <a:t>URI-URL Arasındaki Farklar</a:t>
            </a:r>
            <a:endParaRPr lang="tr-TR" dirty="0"/>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smtClean="0"/>
              <a:t>Burak Can Gültekin</a:t>
            </a:r>
            <a:endParaRPr lang="tr-TR" dirty="0"/>
          </a:p>
        </p:txBody>
      </p:sp>
    </p:spTree>
    <p:extLst>
      <p:ext uri="{BB962C8B-B14F-4D97-AF65-F5344CB8AC3E}">
        <p14:creationId xmlns:p14="http://schemas.microsoft.com/office/powerpoint/2010/main" val="4131312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endParaRPr lang="tr-TR" sz="2400" dirty="0" smtClean="0"/>
          </a:p>
          <a:p>
            <a:r>
              <a:rPr lang="tr-TR" sz="2400" dirty="0"/>
              <a:t>I/O ve network işlemlerini </a:t>
            </a:r>
            <a:r>
              <a:rPr lang="tr-TR" sz="2400" dirty="0" err="1"/>
              <a:t>non-blocking</a:t>
            </a:r>
            <a:r>
              <a:rPr lang="tr-TR" sz="2400" dirty="0"/>
              <a:t> olarak çalıştıran Node.js, zaman ve kaynak kullanımı konusunda çok başarılıdır. </a:t>
            </a:r>
            <a:endParaRPr lang="tr-TR" sz="2400" dirty="0" smtClean="0"/>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endParaRPr lang="tr-TR" sz="2400" dirty="0" smtClean="0"/>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JAVA 8</a:t>
            </a:r>
            <a:endParaRPr lang="tr-TR" dirty="0"/>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r>
              <a:rPr lang="tr-TR" sz="2600" dirty="0" smtClean="0"/>
              <a:t>.</a:t>
            </a:r>
          </a:p>
          <a:p>
            <a:r>
              <a:rPr lang="tr-TR" sz="2600" dirty="0"/>
              <a:t>Java 8 ile birlikte hayatımıza giren yenilikleri genel olarak aşağıdaki şekilde listeleyebiliriz</a:t>
            </a:r>
            <a:r>
              <a:rPr lang="tr-TR" sz="2600" dirty="0" smtClean="0"/>
              <a:t>;</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XHTML-HTML5</a:t>
            </a:r>
            <a:br>
              <a:rPr lang="tr-TR" dirty="0" smtClean="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a:t>
            </a:r>
            <a:r>
              <a:rPr lang="tr-TR" sz="2400" dirty="0" smtClean="0"/>
              <a:t>farklı </a:t>
            </a:r>
            <a:r>
              <a:rPr lang="tr-TR" sz="2400" dirty="0"/>
              <a:t>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Semantic</a:t>
            </a:r>
            <a:r>
              <a:rPr lang="tr-TR" dirty="0" smtClean="0"/>
              <a:t>  </a:t>
            </a:r>
            <a:r>
              <a:rPr lang="tr-TR" dirty="0" err="1" smtClean="0"/>
              <a:t>non-Semantic</a:t>
            </a:r>
            <a:endParaRPr lang="tr-TR" dirty="0"/>
          </a:p>
        </p:txBody>
      </p:sp>
      <p:sp>
        <p:nvSpPr>
          <p:cNvPr id="3" name="İçerik Yer Tutucusu 2"/>
          <p:cNvSpPr>
            <a:spLocks noGrp="1"/>
          </p:cNvSpPr>
          <p:nvPr>
            <p:ph idx="1"/>
          </p:nvPr>
        </p:nvSpPr>
        <p:spPr/>
        <p:txBody>
          <a:bodyPr>
            <a:normAutofit/>
          </a:bodyPr>
          <a:lstStyle/>
          <a:p>
            <a:r>
              <a:rPr lang="tr-TR" sz="2400" dirty="0" err="1" smtClean="0"/>
              <a:t>Semantic</a:t>
            </a:r>
            <a:r>
              <a:rPr lang="tr-TR" sz="2400" dirty="0" smtClean="0"/>
              <a:t>(Anlamsal) Elemanlar: Tarayıcılara ve kod yazarlarına aynı anlamı ifade ederler.</a:t>
            </a:r>
          </a:p>
          <a:p>
            <a:r>
              <a:rPr lang="tr-TR" sz="2400" dirty="0" smtClean="0"/>
              <a:t>Kelime anlamı ile aynı işi yapan html elemanlarıdır. Mesela; &lt;</a:t>
            </a:r>
            <a:r>
              <a:rPr lang="tr-TR" sz="2400" dirty="0" err="1" smtClean="0"/>
              <a:t>article</a:t>
            </a:r>
            <a:r>
              <a:rPr lang="tr-TR" sz="2400" dirty="0" smtClean="0"/>
              <a:t>&gt; </a:t>
            </a:r>
            <a:r>
              <a:rPr lang="tr-TR" sz="2400" dirty="0" err="1" smtClean="0"/>
              <a:t>tagı</a:t>
            </a:r>
            <a:r>
              <a:rPr lang="tr-TR" sz="2400" dirty="0" smtClean="0"/>
              <a:t> semantik bir elemandır. Çünkü </a:t>
            </a:r>
            <a:r>
              <a:rPr lang="tr-TR" sz="2400" dirty="0" err="1" smtClean="0"/>
              <a:t>article</a:t>
            </a:r>
            <a:r>
              <a:rPr lang="tr-TR" sz="2400" dirty="0" smtClean="0"/>
              <a:t>, makale demektir ve &lt;</a:t>
            </a:r>
            <a:r>
              <a:rPr lang="tr-TR" sz="2400" dirty="0" err="1" smtClean="0"/>
              <a:t>article</a:t>
            </a:r>
            <a:r>
              <a:rPr lang="tr-TR" sz="2400" dirty="0" smtClean="0"/>
              <a:t>&gt; </a:t>
            </a:r>
            <a:r>
              <a:rPr lang="tr-TR" sz="2400" dirty="0" err="1" smtClean="0"/>
              <a:t>tagı</a:t>
            </a:r>
            <a:r>
              <a:rPr lang="tr-TR" sz="2400" dirty="0" smtClean="0"/>
              <a:t> da gerçekten, sayfamıza, bir makale elemanı eklemek için kullanılır.</a:t>
            </a:r>
          </a:p>
          <a:p>
            <a:r>
              <a:rPr lang="tr-TR" sz="2400" dirty="0" err="1" smtClean="0"/>
              <a:t>Non-Semantic</a:t>
            </a:r>
            <a:r>
              <a:rPr lang="tr-TR" sz="2400" dirty="0" smtClean="0"/>
              <a:t>(anlamsal olmayan) Elemanlar: Tarayıcılara ve kod yazarlarına aynı anlamı ifade etmezler.</a:t>
            </a:r>
          </a:p>
          <a:p>
            <a:r>
              <a:rPr lang="tr-TR" sz="2400" dirty="0" smtClean="0"/>
              <a:t>&lt;</a:t>
            </a:r>
            <a:r>
              <a:rPr lang="tr-TR" sz="2400" dirty="0" err="1" smtClean="0"/>
              <a:t>span</a:t>
            </a:r>
            <a:r>
              <a:rPr lang="tr-TR" sz="2400" dirty="0" smtClean="0"/>
              <a:t>&gt; ve &lt;div&gt; gibi elemanlar, kelime anlamının dışında görevler yaparlar. Yani içerikleri ile anlamları arasında benzerlik yoktur.</a:t>
            </a:r>
            <a:endParaRPr lang="tr-TR" sz="2400" dirty="0"/>
          </a:p>
        </p:txBody>
      </p:sp>
    </p:spTree>
    <p:extLst>
      <p:ext uri="{BB962C8B-B14F-4D97-AF65-F5344CB8AC3E}">
        <p14:creationId xmlns:p14="http://schemas.microsoft.com/office/powerpoint/2010/main" val="3893361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smtClean="0"/>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smtClean="0"/>
              <a:t>HTML’de</a:t>
            </a:r>
            <a:r>
              <a:rPr lang="tr-TR" sz="2400" dirty="0" smtClean="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a:t>
            </a:r>
            <a:r>
              <a:rPr lang="tr-TR" sz="2400" dirty="0" smtClean="0"/>
              <a:t>: HTML </a:t>
            </a:r>
            <a:r>
              <a:rPr lang="tr-TR" sz="2400" dirty="0"/>
              <a:t>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smtClean="0"/>
              <a:t>HTML </a:t>
            </a:r>
            <a:r>
              <a:rPr lang="tr-TR" sz="2400" dirty="0" err="1" smtClean="0"/>
              <a:t>Rowspan</a:t>
            </a:r>
            <a:r>
              <a:rPr lang="tr-TR" sz="2400" dirty="0" smtClean="0"/>
              <a:t> Kullanımı: </a:t>
            </a:r>
            <a:r>
              <a:rPr lang="tr-TR" sz="2400" dirty="0"/>
              <a:t>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r>
              <a:rPr lang="tr-TR" sz="2400" dirty="0" smtClean="0"/>
              <a:t>.</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smtClean="0"/>
              <a:t>Display:none-visibility:hidden</a:t>
            </a:r>
            <a:r>
              <a:rPr lang="tr-TR" b="1" dirty="0" smtClean="0"/>
              <a:t>(</a:t>
            </a:r>
            <a:r>
              <a:rPr lang="tr-TR" b="1" dirty="0" err="1" smtClean="0"/>
              <a:t>none</a:t>
            </a:r>
            <a:r>
              <a:rPr lang="tr-TR" b="1" dirty="0" smtClean="0"/>
              <a:t>) arasındaki farklar</a:t>
            </a:r>
            <a:endParaRPr lang="tr-TR" b="1" dirty="0"/>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r>
              <a:rPr lang="tr-TR" sz="2400" dirty="0" smtClean="0"/>
              <a:t>.</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2195303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smtClean="0"/>
              <a:t>Display:none</a:t>
            </a:r>
            <a:endParaRPr lang="tr-TR" sz="2400" dirty="0" smtClean="0"/>
          </a:p>
          <a:p>
            <a:pPr marL="0" indent="0">
              <a:buNone/>
            </a:pPr>
            <a:r>
              <a:rPr lang="tr-TR" sz="2400" dirty="0" smtClean="0"/>
              <a:t>CSS KODU</a:t>
            </a:r>
          </a:p>
          <a:p>
            <a:pPr marL="0" indent="0">
              <a:buNone/>
            </a:pPr>
            <a:r>
              <a:rPr lang="tr-TR" sz="2400" dirty="0"/>
              <a:t>h</a:t>
            </a:r>
            <a:r>
              <a:rPr lang="tr-TR" sz="2400" dirty="0" smtClean="0"/>
              <a:t>1.</a:t>
            </a:r>
            <a:r>
              <a:rPr lang="tr-TR" sz="2400" dirty="0" smtClean="0">
                <a:solidFill>
                  <a:srgbClr val="FFC000"/>
                </a:solidFill>
              </a:rPr>
              <a:t>hidden</a:t>
            </a:r>
            <a:r>
              <a:rPr lang="tr-TR" sz="2400" dirty="0" smtClean="0">
                <a:solidFill>
                  <a:srgbClr val="FF0000"/>
                </a:solidFill>
              </a:rPr>
              <a:t>{</a:t>
            </a:r>
            <a:r>
              <a:rPr lang="tr-TR" sz="2400" dirty="0" err="1" smtClean="0">
                <a:solidFill>
                  <a:schemeClr val="tx2">
                    <a:lumMod val="60000"/>
                    <a:lumOff val="40000"/>
                  </a:schemeClr>
                </a:solidFill>
              </a:rPr>
              <a:t>display:</a:t>
            </a:r>
            <a:r>
              <a:rPr lang="tr-TR" sz="2400" dirty="0" err="1" smtClean="0">
                <a:solidFill>
                  <a:srgbClr val="FF0000"/>
                </a:solidFill>
              </a:rPr>
              <a:t>none</a:t>
            </a:r>
            <a:r>
              <a:rPr lang="tr-TR" sz="2400" dirty="0" smtClean="0"/>
              <a:t>;</a:t>
            </a:r>
            <a:r>
              <a:rPr lang="tr-TR" sz="2400" dirty="0" smtClean="0">
                <a:solidFill>
                  <a:srgbClr val="FF0000"/>
                </a:solidFill>
              </a:rPr>
              <a:t>}</a:t>
            </a:r>
          </a:p>
          <a:p>
            <a:pPr marL="0" indent="0">
              <a:buNone/>
            </a:pPr>
            <a:r>
              <a:rPr lang="tr-TR" sz="2400" dirty="0" smtClean="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smtClean="0"/>
              <a:t>Visibilit:hidden</a:t>
            </a:r>
            <a:endParaRPr lang="tr-TR" sz="2400" dirty="0" smtClean="0"/>
          </a:p>
          <a:p>
            <a:pPr marL="0" indent="0">
              <a:buNone/>
            </a:pPr>
            <a:r>
              <a:rPr lang="tr-TR" sz="2400" dirty="0" smtClean="0"/>
              <a:t>CSS KODU</a:t>
            </a:r>
          </a:p>
          <a:p>
            <a:pPr marL="0" indent="0">
              <a:buNone/>
            </a:pPr>
            <a:r>
              <a:rPr lang="tr-TR" sz="2400" dirty="0"/>
              <a:t>h</a:t>
            </a:r>
            <a:r>
              <a:rPr lang="tr-TR" sz="2400" dirty="0" smtClean="0"/>
              <a:t>1.</a:t>
            </a:r>
            <a:r>
              <a:rPr lang="tr-TR" sz="2400" dirty="0" smtClean="0">
                <a:solidFill>
                  <a:srgbClr val="FFC000"/>
                </a:solidFill>
              </a:rPr>
              <a:t>hidden</a:t>
            </a:r>
            <a:r>
              <a:rPr lang="tr-TR" sz="2400" dirty="0" smtClean="0">
                <a:solidFill>
                  <a:srgbClr val="FF0000"/>
                </a:solidFill>
              </a:rPr>
              <a:t>{</a:t>
            </a:r>
            <a:r>
              <a:rPr lang="tr-TR" sz="2400" dirty="0" err="1" smtClean="0">
                <a:solidFill>
                  <a:srgbClr val="0070C0"/>
                </a:solidFill>
              </a:rPr>
              <a:t>visibility:</a:t>
            </a:r>
            <a:r>
              <a:rPr lang="tr-TR" sz="2400" dirty="0" err="1" smtClean="0">
                <a:solidFill>
                  <a:srgbClr val="FF0000"/>
                </a:solidFill>
              </a:rPr>
              <a:t>hidden</a:t>
            </a:r>
            <a:r>
              <a:rPr lang="tr-TR" sz="2400" dirty="0" smtClean="0"/>
              <a:t>;</a:t>
            </a:r>
            <a:r>
              <a:rPr lang="tr-TR" sz="2400" dirty="0" smtClean="0">
                <a:solidFill>
                  <a:srgbClr val="FF0000"/>
                </a:solidFill>
              </a:rPr>
              <a:t>}</a:t>
            </a:r>
          </a:p>
          <a:p>
            <a:pPr marL="0" indent="0">
              <a:buNone/>
            </a:pPr>
            <a:r>
              <a:rPr lang="tr-TR" sz="2400" dirty="0" smtClean="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smtClean="0"/>
              <a:t>Pseudo-class</a:t>
            </a:r>
            <a:r>
              <a:rPr lang="tr-TR" b="1" dirty="0" smtClean="0"/>
              <a:t>(Sözde-sınıflar) ve </a:t>
            </a:r>
            <a:r>
              <a:rPr lang="tr-TR" b="1" dirty="0" err="1" smtClean="0"/>
              <a:t>Pseudo-elements</a:t>
            </a:r>
            <a:r>
              <a:rPr lang="tr-TR" b="1" dirty="0" smtClean="0"/>
              <a:t>(Sözde-elementler)</a:t>
            </a:r>
            <a:endParaRPr lang="tr-TR" b="1" dirty="0"/>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smtClean="0"/>
              <a:t>Pseudo</a:t>
            </a:r>
            <a:r>
              <a:rPr lang="tr-TR" sz="2400" dirty="0" smtClean="0"/>
              <a:t> sınıfına örnek:</a:t>
            </a:r>
          </a:p>
          <a:p>
            <a:pPr marL="0" indent="0">
              <a:buNone/>
            </a:pPr>
            <a:r>
              <a:rPr lang="tr-TR" sz="2400" dirty="0"/>
              <a:t>a</a:t>
            </a:r>
            <a:r>
              <a:rPr lang="tr-TR" sz="2400" dirty="0" smtClean="0"/>
              <a:t>:visited{</a:t>
            </a:r>
          </a:p>
          <a:p>
            <a:pPr marL="0" indent="0">
              <a:buNone/>
            </a:pPr>
            <a:r>
              <a:rPr lang="tr-TR" sz="2400" dirty="0" smtClean="0">
                <a:solidFill>
                  <a:srgbClr val="FF0000"/>
                </a:solidFill>
              </a:rPr>
              <a:t>    </a:t>
            </a:r>
            <a:r>
              <a:rPr lang="tr-TR" sz="2400" dirty="0" err="1" smtClean="0">
                <a:solidFill>
                  <a:srgbClr val="FF0000"/>
                </a:solidFill>
              </a:rPr>
              <a:t>color</a:t>
            </a:r>
            <a:r>
              <a:rPr lang="tr-TR" sz="2400" dirty="0" smtClean="0"/>
              <a:t>: </a:t>
            </a:r>
            <a:r>
              <a:rPr lang="tr-TR" sz="2400" dirty="0" err="1" smtClean="0">
                <a:solidFill>
                  <a:schemeClr val="bg2">
                    <a:lumMod val="75000"/>
                  </a:schemeClr>
                </a:solidFill>
              </a:rPr>
              <a:t>red</a:t>
            </a:r>
            <a:r>
              <a:rPr lang="tr-TR" sz="2400" dirty="0" smtClean="0"/>
              <a:t>;</a:t>
            </a:r>
          </a:p>
          <a:p>
            <a:pPr marL="0" indent="0">
              <a:buNone/>
            </a:pPr>
            <a:r>
              <a:rPr lang="tr-TR" sz="2400" dirty="0" smtClean="0"/>
              <a:t>}</a:t>
            </a:r>
          </a:p>
          <a:p>
            <a:r>
              <a:rPr lang="tr-TR" sz="2400" dirty="0" err="1" smtClean="0"/>
              <a:t>Pseudo</a:t>
            </a:r>
            <a:r>
              <a:rPr lang="tr-TR" sz="2400" dirty="0" smtClean="0"/>
              <a:t> elementine örnek:</a:t>
            </a:r>
          </a:p>
          <a:p>
            <a:pPr marL="0" indent="0">
              <a:buNone/>
            </a:pPr>
            <a:r>
              <a:rPr lang="tr-TR" sz="2400" dirty="0"/>
              <a:t>p</a:t>
            </a:r>
            <a:r>
              <a:rPr lang="tr-TR" sz="2400" dirty="0" smtClean="0"/>
              <a:t>:first-line{</a:t>
            </a:r>
          </a:p>
          <a:p>
            <a:pPr marL="0" indent="0">
              <a:buNone/>
            </a:pPr>
            <a:r>
              <a:rPr lang="tr-TR" sz="2400" dirty="0" smtClean="0"/>
              <a:t>    </a:t>
            </a:r>
            <a:r>
              <a:rPr lang="tr-TR" sz="2400" dirty="0" smtClean="0">
                <a:solidFill>
                  <a:srgbClr val="FF0000"/>
                </a:solidFill>
              </a:rPr>
              <a:t>font-</a:t>
            </a:r>
            <a:r>
              <a:rPr lang="tr-TR" sz="2400" dirty="0" err="1" smtClean="0">
                <a:solidFill>
                  <a:srgbClr val="FF0000"/>
                </a:solidFill>
              </a:rPr>
              <a:t>weight</a:t>
            </a:r>
            <a:r>
              <a:rPr lang="tr-TR" sz="2400" dirty="0" smtClean="0"/>
              <a:t>:</a:t>
            </a:r>
            <a:r>
              <a:rPr lang="tr-TR" sz="2400" dirty="0" smtClean="0">
                <a:solidFill>
                  <a:srgbClr val="FF0000"/>
                </a:solidFill>
              </a:rPr>
              <a:t> </a:t>
            </a:r>
            <a:r>
              <a:rPr lang="tr-TR" sz="2400" dirty="0" err="1" smtClean="0">
                <a:solidFill>
                  <a:srgbClr val="0070C0"/>
                </a:solidFill>
              </a:rPr>
              <a:t>bold</a:t>
            </a:r>
            <a:r>
              <a:rPr lang="tr-TR" sz="2400" dirty="0" smtClean="0"/>
              <a:t>;</a:t>
            </a:r>
            <a:endParaRPr lang="tr-TR" sz="2400" dirty="0"/>
          </a:p>
          <a:p>
            <a:pPr marL="0" indent="0">
              <a:buNone/>
            </a:pPr>
            <a:r>
              <a:rPr lang="tr-TR" sz="2400" dirty="0" smtClean="0"/>
              <a:t>}</a:t>
            </a:r>
            <a:endParaRPr lang="tr-TR" sz="2400" dirty="0"/>
          </a:p>
        </p:txBody>
      </p:sp>
    </p:spTree>
    <p:extLst>
      <p:ext uri="{BB962C8B-B14F-4D97-AF65-F5344CB8AC3E}">
        <p14:creationId xmlns:p14="http://schemas.microsoft.com/office/powerpoint/2010/main" val="491592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HTTP Yapısı</a:t>
            </a:r>
            <a:endParaRPr lang="tr-TR" dirty="0"/>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smtClean="0"/>
              <a:t>Group</a:t>
            </a:r>
            <a:r>
              <a:rPr lang="tr-TR" b="1" dirty="0" smtClean="0"/>
              <a:t> </a:t>
            </a:r>
            <a:r>
              <a:rPr lang="tr-TR" b="1" dirty="0" err="1" smtClean="0"/>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r>
              <a:rPr lang="tr-TR" sz="2400" dirty="0" smtClean="0"/>
              <a:t>.</a:t>
            </a:r>
          </a:p>
          <a:p>
            <a:r>
              <a:rPr lang="tr-TR" sz="2400" dirty="0" smtClean="0"/>
              <a:t>(*) </a:t>
            </a:r>
            <a:r>
              <a:rPr lang="tr-TR" sz="2400" dirty="0" smtClean="0">
                <a:sym typeface="Wingdings" panose="05000000000000000000" pitchFamily="2" charset="2"/>
              </a:rPr>
              <a:t> Tüm etiketler</a:t>
            </a:r>
          </a:p>
          <a:p>
            <a:r>
              <a:rPr lang="tr-TR" sz="2400" dirty="0" smtClean="0">
                <a:sym typeface="Wingdings" panose="05000000000000000000" pitchFamily="2" charset="2"/>
              </a:rPr>
              <a:t>(p) Tüm p etiketleri</a:t>
            </a:r>
          </a:p>
          <a:p>
            <a:r>
              <a:rPr lang="tr-TR" sz="2400" dirty="0" smtClean="0">
                <a:sym typeface="Wingdings" panose="05000000000000000000" pitchFamily="2" charset="2"/>
              </a:rPr>
              <a:t>(div p) </a:t>
            </a:r>
            <a:r>
              <a:rPr lang="tr-TR" sz="2400" dirty="0" err="1" smtClean="0">
                <a:sym typeface="Wingdings" panose="05000000000000000000" pitchFamily="2" charset="2"/>
              </a:rPr>
              <a:t>Div</a:t>
            </a:r>
            <a:r>
              <a:rPr lang="tr-TR" sz="2400" dirty="0" smtClean="0">
                <a:sym typeface="Wingdings" panose="05000000000000000000" pitchFamily="2" charset="2"/>
              </a:rPr>
              <a:t> içindeki tüm p etiketleri</a:t>
            </a:r>
          </a:p>
          <a:p>
            <a:r>
              <a:rPr lang="tr-TR" sz="2400" dirty="0" smtClean="0">
                <a:sym typeface="Wingdings" panose="05000000000000000000" pitchFamily="2" charset="2"/>
              </a:rPr>
              <a:t>(</a:t>
            </a:r>
            <a:r>
              <a:rPr lang="tr-TR" sz="2400" dirty="0" err="1" smtClean="0">
                <a:sym typeface="Wingdings" panose="05000000000000000000" pitchFamily="2" charset="2"/>
              </a:rPr>
              <a:t>div,p</a:t>
            </a:r>
            <a:r>
              <a:rPr lang="tr-TR" sz="2400" dirty="0" smtClean="0">
                <a:sym typeface="Wingdings" panose="05000000000000000000" pitchFamily="2" charset="2"/>
              </a:rPr>
              <a:t>) Tüm div ve tüm p etiketleri</a:t>
            </a:r>
          </a:p>
          <a:p>
            <a:r>
              <a:rPr lang="tr-TR" sz="2400" dirty="0" smtClean="0">
                <a:sym typeface="Wingdings" panose="05000000000000000000" pitchFamily="2" charset="2"/>
              </a:rPr>
              <a:t>(div&gt;p) Üst etiketi div olan tüm p etiketleri</a:t>
            </a:r>
          </a:p>
          <a:p>
            <a:r>
              <a:rPr lang="tr-TR" sz="2400" dirty="0" smtClean="0">
                <a:sym typeface="Wingdings" panose="05000000000000000000" pitchFamily="2" charset="2"/>
              </a:rPr>
              <a:t>(</a:t>
            </a:r>
            <a:r>
              <a:rPr lang="tr-TR" sz="2400" dirty="0" err="1" smtClean="0">
                <a:sym typeface="Wingdings" panose="05000000000000000000" pitchFamily="2" charset="2"/>
              </a:rPr>
              <a:t>p~div</a:t>
            </a:r>
            <a:r>
              <a:rPr lang="tr-TR" sz="2400" dirty="0" smtClean="0">
                <a:sym typeface="Wingdings" panose="05000000000000000000" pitchFamily="2" charset="2"/>
              </a:rPr>
              <a:t>) P ile aynı seviyede tüm div etiketleri</a:t>
            </a:r>
          </a:p>
          <a:p>
            <a:r>
              <a:rPr lang="tr-TR" sz="2400" dirty="0" smtClean="0">
                <a:sym typeface="Wingdings" panose="05000000000000000000" pitchFamily="2" charset="2"/>
              </a:rPr>
              <a:t>(</a:t>
            </a:r>
            <a:r>
              <a:rPr lang="tr-TR" sz="2400" dirty="0" err="1" smtClean="0">
                <a:sym typeface="Wingdings" panose="05000000000000000000" pitchFamily="2" charset="2"/>
              </a:rPr>
              <a:t>p+div</a:t>
            </a:r>
            <a:r>
              <a:rPr lang="tr-TR" sz="2400" dirty="0" smtClean="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smtClean="0"/>
              <a:t>Aşağıda belirtilen kodlar üzerinden örneklerimizi uygulayalım.</a:t>
            </a:r>
            <a:endParaRPr lang="tr-TR" sz="2400" dirty="0"/>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smtClean="0"/>
              <a:t>Tüm etiketlerimizi kırmızı rengine uygulamak istersek aşağıdaki gibi bir kullanım yapılacaktır.</a:t>
            </a:r>
            <a:endParaRPr lang="tr-TR" sz="2400" dirty="0"/>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smtClean="0"/>
              <a:t>Tüm p etiketlerimizin yazı boyutunu büyütelim.</a:t>
            </a:r>
            <a:endParaRPr lang="tr-TR" sz="2400" dirty="0"/>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smtClean="0"/>
              <a:t>Şimdi ise div içindeki p seçicimize özellik uygulayalım.</a:t>
            </a:r>
            <a:endParaRPr lang="tr-TR" sz="2400" dirty="0"/>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smtClean="0"/>
              <a:t>Şimdi ise sayfada bulunan tüm div ve p seçicilerimize özellik verelim. Burada virgül ve görevi görmektedir.</a:t>
            </a:r>
            <a:endParaRPr lang="tr-TR" sz="2400" dirty="0"/>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smtClean="0"/>
              <a:t>Üst etiketi div olan tüm p’ler etkilenir. En üstteki p etiketimiz etkilenmeyecektir.</a:t>
            </a:r>
            <a:endParaRPr lang="tr-TR" sz="2400" dirty="0"/>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smtClean="0"/>
              <a:t>Burada ise p ile aynı seviyede bulunan </a:t>
            </a:r>
            <a:r>
              <a:rPr lang="tr-TR" sz="2400" dirty="0" err="1" smtClean="0"/>
              <a:t>div’ler</a:t>
            </a:r>
            <a:r>
              <a:rPr lang="tr-TR" sz="2400" dirty="0" smtClean="0"/>
              <a:t> etkilenecektir.</a:t>
            </a:r>
            <a:endParaRPr lang="tr-TR" sz="2400" dirty="0"/>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smtClean="0"/>
              <a:t>Bu grup seçici ise, p etiketinden sonra gelen ilk div etkilenecektir. Bir önceki örnekte tüm </a:t>
            </a:r>
            <a:r>
              <a:rPr lang="tr-TR" sz="2400" dirty="0" err="1" smtClean="0"/>
              <a:t>div’ler</a:t>
            </a:r>
            <a:r>
              <a:rPr lang="tr-TR" sz="2400" dirty="0" smtClean="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smtClean="0"/>
              <a:t>HTTP isteği 4 temel öğeden oluşur. Bir istek satırı, sıfır veya daha fazla başlık (</a:t>
            </a:r>
            <a:r>
              <a:rPr lang="tr-TR" sz="2400" dirty="0" err="1" smtClean="0"/>
              <a:t>Genel,İstek,Varlık</a:t>
            </a:r>
            <a:r>
              <a:rPr lang="tr-TR" sz="2400" dirty="0" smtClean="0"/>
              <a:t>) alanları ve ardından CRLF, </a:t>
            </a:r>
            <a:r>
              <a:rPr lang="tr-TR" sz="2400" dirty="0" err="1" smtClean="0"/>
              <a:t>CRLF’den</a:t>
            </a:r>
            <a:r>
              <a:rPr lang="tr-TR" sz="2400" dirty="0" smtClean="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t>Box-</a:t>
            </a:r>
            <a:r>
              <a:rPr lang="tr-TR" b="1" dirty="0" err="1" smtClean="0"/>
              <a:t>sizing</a:t>
            </a:r>
            <a:r>
              <a:rPr lang="tr-TR" b="1" dirty="0" smtClean="0"/>
              <a:t> </a:t>
            </a:r>
            <a:endParaRPr lang="tr-TR" b="1" dirty="0"/>
          </a:p>
        </p:txBody>
      </p:sp>
      <p:sp>
        <p:nvSpPr>
          <p:cNvPr id="3" name="İçerik Yer Tutucusu 2"/>
          <p:cNvSpPr>
            <a:spLocks noGrp="1"/>
          </p:cNvSpPr>
          <p:nvPr>
            <p:ph idx="1"/>
          </p:nvPr>
        </p:nvSpPr>
        <p:spPr/>
        <p:txBody>
          <a:bodyPr>
            <a:normAutofit/>
          </a:bodyPr>
          <a:lstStyle/>
          <a:p>
            <a:r>
              <a:rPr lang="tr-TR" sz="2400" dirty="0" err="1" smtClean="0"/>
              <a:t>CSS’te</a:t>
            </a:r>
            <a:r>
              <a:rPr lang="tr-TR" sz="2400" dirty="0" smtClean="0"/>
              <a:t> kutu modelinde her elementin bir </a:t>
            </a:r>
            <a:r>
              <a:rPr lang="tr-TR" sz="2400" dirty="0" err="1" smtClean="0"/>
              <a:t>margin</a:t>
            </a:r>
            <a:r>
              <a:rPr lang="tr-TR" sz="2400" dirty="0" smtClean="0"/>
              <a:t> değeri, bir </a:t>
            </a:r>
            <a:r>
              <a:rPr lang="tr-TR" sz="2400" dirty="0" err="1" smtClean="0"/>
              <a:t>border</a:t>
            </a:r>
            <a:r>
              <a:rPr lang="tr-TR" sz="2400" dirty="0"/>
              <a:t> </a:t>
            </a:r>
            <a:r>
              <a:rPr lang="tr-TR" sz="2400" dirty="0" smtClean="0"/>
              <a:t>değeri, bir </a:t>
            </a:r>
            <a:r>
              <a:rPr lang="tr-TR" sz="2400" dirty="0" err="1" smtClean="0"/>
              <a:t>padding</a:t>
            </a:r>
            <a:r>
              <a:rPr lang="tr-TR" sz="2400" dirty="0" smtClean="0"/>
              <a:t> değeri ve de en sonunda içeriği bulunur.</a:t>
            </a:r>
          </a:p>
          <a:p>
            <a:r>
              <a:rPr lang="tr-TR" sz="2400" dirty="0" smtClean="0"/>
              <a:t>Box-</a:t>
            </a:r>
            <a:r>
              <a:rPr lang="tr-TR" sz="2400" dirty="0" err="1" smtClean="0"/>
              <a:t>sizing</a:t>
            </a:r>
            <a:r>
              <a:rPr lang="tr-TR" sz="2400" dirty="0" smtClean="0"/>
              <a:t> ise elementin içeriğinin genişlik ve yükseklik değerlerinin neresi referans alınarak belirlenmesini sağlar. Yani diyelim ki 300px genişliğinde bir </a:t>
            </a:r>
            <a:r>
              <a:rPr lang="tr-TR" sz="2400" dirty="0" err="1" smtClean="0"/>
              <a:t>div’imiz</a:t>
            </a:r>
            <a:r>
              <a:rPr lang="tr-TR" sz="2400" dirty="0" smtClean="0"/>
              <a:t> mevcut. Bu 300px genişlik tam olarak </a:t>
            </a:r>
            <a:r>
              <a:rPr lang="tr-TR" sz="2400" dirty="0" err="1" smtClean="0"/>
              <a:t>padding</a:t>
            </a:r>
            <a:r>
              <a:rPr lang="tr-TR" sz="2400" dirty="0" smtClean="0"/>
              <a:t> ve </a:t>
            </a:r>
            <a:r>
              <a:rPr lang="tr-TR" sz="2400" dirty="0" err="1" smtClean="0"/>
              <a:t>border’lar</a:t>
            </a:r>
            <a:r>
              <a:rPr lang="tr-TR" sz="2400" dirty="0" smtClean="0"/>
              <a:t> dahil mi yoksa </a:t>
            </a:r>
            <a:r>
              <a:rPr lang="tr-TR" sz="2400" dirty="0" err="1" smtClean="0"/>
              <a:t>padding</a:t>
            </a:r>
            <a:r>
              <a:rPr lang="tr-TR" sz="2400" dirty="0" smtClean="0"/>
              <a:t> ve </a:t>
            </a:r>
            <a:r>
              <a:rPr lang="tr-TR" sz="2400" dirty="0" err="1" smtClean="0"/>
              <a:t>border</a:t>
            </a:r>
            <a:r>
              <a:rPr lang="tr-TR" sz="2400" dirty="0" smtClean="0"/>
              <a:t> hariç mi sorusunun cevabını </a:t>
            </a:r>
            <a:r>
              <a:rPr lang="tr-TR" sz="2400" dirty="0" err="1" smtClean="0"/>
              <a:t>box-sizing</a:t>
            </a:r>
            <a:r>
              <a:rPr lang="tr-TR" sz="2400" dirty="0" smtClean="0"/>
              <a:t> kullanarak belirleyebilirsiniz.</a:t>
            </a:r>
            <a:endParaRPr lang="tr-TR" sz="2400" dirty="0"/>
          </a:p>
        </p:txBody>
      </p:sp>
    </p:spTree>
    <p:extLst>
      <p:ext uri="{BB962C8B-B14F-4D97-AF65-F5344CB8AC3E}">
        <p14:creationId xmlns:p14="http://schemas.microsoft.com/office/powerpoint/2010/main" val="156057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smtClean="0"/>
              <a:t>Box-</a:t>
            </a:r>
            <a:r>
              <a:rPr lang="tr-TR" sz="2400" dirty="0" err="1" smtClean="0"/>
              <a:t>sizing</a:t>
            </a:r>
            <a:r>
              <a:rPr lang="tr-TR" sz="2400" dirty="0" smtClean="0"/>
              <a:t> </a:t>
            </a:r>
            <a:r>
              <a:rPr lang="tr-TR" sz="2400" dirty="0" err="1" smtClean="0"/>
              <a:t>initial</a:t>
            </a:r>
            <a:r>
              <a:rPr lang="tr-TR" sz="2400" dirty="0" smtClean="0"/>
              <a:t> ve </a:t>
            </a:r>
            <a:r>
              <a:rPr lang="tr-TR" sz="2400" dirty="0" err="1" smtClean="0"/>
              <a:t>inherit</a:t>
            </a:r>
            <a:r>
              <a:rPr lang="tr-TR" sz="2400" dirty="0" smtClean="0"/>
              <a:t> haricinde 2 adet değer alır. Bu değerler ve anlamları şu şekilde ;</a:t>
            </a:r>
          </a:p>
          <a:p>
            <a:r>
              <a:rPr lang="tr-TR" sz="2400" dirty="0" err="1" smtClean="0"/>
              <a:t>Border-box</a:t>
            </a:r>
            <a:r>
              <a:rPr lang="tr-TR" sz="2400" dirty="0" smtClean="0"/>
              <a:t>: Elementin genişlik ve yüksekliğine </a:t>
            </a:r>
            <a:r>
              <a:rPr lang="tr-TR" sz="2400" dirty="0" err="1" smtClean="0"/>
              <a:t>border</a:t>
            </a:r>
            <a:r>
              <a:rPr lang="tr-TR" sz="2400" dirty="0" smtClean="0"/>
              <a:t> ve </a:t>
            </a:r>
            <a:r>
              <a:rPr lang="tr-TR" sz="2400" dirty="0" err="1" smtClean="0"/>
              <a:t>padding</a:t>
            </a:r>
            <a:r>
              <a:rPr lang="tr-TR" sz="2400" dirty="0" smtClean="0"/>
              <a:t> değerleri dahildir.</a:t>
            </a:r>
          </a:p>
          <a:p>
            <a:r>
              <a:rPr lang="tr-TR" sz="2400" dirty="0" smtClean="0"/>
              <a:t>Content-</a:t>
            </a:r>
            <a:r>
              <a:rPr lang="tr-TR" sz="2400" dirty="0" err="1" smtClean="0"/>
              <a:t>box</a:t>
            </a:r>
            <a:r>
              <a:rPr lang="tr-TR" sz="2400" dirty="0" smtClean="0"/>
              <a:t>: Elementin genişlik ve yüksekliğine </a:t>
            </a:r>
            <a:r>
              <a:rPr lang="tr-TR" sz="2400" dirty="0" err="1" smtClean="0"/>
              <a:t>border</a:t>
            </a:r>
            <a:r>
              <a:rPr lang="tr-TR" sz="2400" dirty="0" smtClean="0"/>
              <a:t> ve </a:t>
            </a:r>
            <a:r>
              <a:rPr lang="tr-TR" sz="2400" dirty="0" err="1" smtClean="0"/>
              <a:t>padding</a:t>
            </a:r>
            <a:r>
              <a:rPr lang="tr-TR" sz="2400" dirty="0" smtClean="0"/>
              <a:t> değerleri dahil değildir.</a:t>
            </a:r>
          </a:p>
        </p:txBody>
      </p:sp>
    </p:spTree>
    <p:extLst>
      <p:ext uri="{BB962C8B-B14F-4D97-AF65-F5344CB8AC3E}">
        <p14:creationId xmlns:p14="http://schemas.microsoft.com/office/powerpoint/2010/main" val="3816117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smtClean="0"/>
              <a:t>Bootstrap</a:t>
            </a:r>
            <a:endParaRPr lang="tr-TR" b="1" dirty="0"/>
          </a:p>
        </p:txBody>
      </p:sp>
      <p:sp>
        <p:nvSpPr>
          <p:cNvPr id="3" name="İçerik Yer Tutucusu 2"/>
          <p:cNvSpPr>
            <a:spLocks noGrp="1"/>
          </p:cNvSpPr>
          <p:nvPr>
            <p:ph idx="1"/>
          </p:nvPr>
        </p:nvSpPr>
        <p:spPr/>
        <p:txBody>
          <a:bodyPr>
            <a:normAutofit/>
          </a:bodyPr>
          <a:lstStyle/>
          <a:p>
            <a:r>
              <a:rPr lang="tr-TR" sz="2400" dirty="0" err="1" smtClean="0"/>
              <a:t>Bootstrap</a:t>
            </a:r>
            <a:r>
              <a:rPr lang="tr-TR" sz="2400" dirty="0" smtClean="0"/>
              <a:t> </a:t>
            </a:r>
            <a:r>
              <a:rPr lang="tr-TR" sz="2400" dirty="0" err="1" smtClean="0"/>
              <a:t>Twitter’da</a:t>
            </a:r>
            <a:r>
              <a:rPr lang="tr-TR" sz="2400" dirty="0" smtClean="0"/>
              <a:t> bir grup tarafından geliştirilen, açık kaynak kodlu ve ücretsiz kullanabileceğimiz bir </a:t>
            </a:r>
            <a:r>
              <a:rPr lang="tr-TR" sz="2400" dirty="0" err="1" smtClean="0"/>
              <a:t>frameworktür</a:t>
            </a:r>
            <a:r>
              <a:rPr lang="tr-TR" sz="2400" dirty="0" smtClean="0"/>
              <a:t>(hazır kod yazılımı). CSS, HTML ve </a:t>
            </a:r>
            <a:r>
              <a:rPr lang="tr-TR" sz="2400" dirty="0" err="1" smtClean="0"/>
              <a:t>JavaScript</a:t>
            </a:r>
            <a:r>
              <a:rPr lang="tr-TR" sz="2400" dirty="0" smtClean="0"/>
              <a:t> ile oluşturulan bu </a:t>
            </a:r>
            <a:r>
              <a:rPr lang="tr-TR" sz="2400" dirty="0" err="1" smtClean="0"/>
              <a:t>framework</a:t>
            </a:r>
            <a:r>
              <a:rPr lang="tr-TR" sz="2400" dirty="0" smtClean="0"/>
              <a:t> HTML5 ve CSS3’üde desteklemektedir.</a:t>
            </a:r>
          </a:p>
          <a:p>
            <a:r>
              <a:rPr lang="tr-TR" sz="2400" dirty="0" err="1" smtClean="0"/>
              <a:t>Bootstrap</a:t>
            </a:r>
            <a:r>
              <a:rPr lang="tr-TR" sz="2400" dirty="0" smtClean="0"/>
              <a:t>, tasarımlarınızı </a:t>
            </a:r>
            <a:r>
              <a:rPr lang="tr-TR" sz="2400" dirty="0" err="1" smtClean="0"/>
              <a:t>responsive</a:t>
            </a:r>
            <a:r>
              <a:rPr lang="tr-TR" sz="2400" dirty="0" smtClean="0"/>
              <a:t> yani tüm ekran çözünürlüklerine uyumlu bir şekilde (telefon, bilgisayar, notebook, tablet) düzenlemenize olanak sağlar.</a:t>
            </a:r>
            <a:endParaRPr lang="tr-TR" sz="2400" dirty="0"/>
          </a:p>
        </p:txBody>
      </p:sp>
    </p:spTree>
    <p:extLst>
      <p:ext uri="{BB962C8B-B14F-4D97-AF65-F5344CB8AC3E}">
        <p14:creationId xmlns:p14="http://schemas.microsoft.com/office/powerpoint/2010/main" val="31013194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İntegrity-crossorigin</a:t>
            </a:r>
            <a:endParaRPr lang="tr-TR" dirty="0"/>
          </a:p>
        </p:txBody>
      </p:sp>
      <p:sp>
        <p:nvSpPr>
          <p:cNvPr id="3" name="İçerik Yer Tutucusu 2"/>
          <p:cNvSpPr>
            <a:spLocks noGrp="1"/>
          </p:cNvSpPr>
          <p:nvPr>
            <p:ph idx="1"/>
          </p:nvPr>
        </p:nvSpPr>
        <p:spPr/>
        <p:txBody>
          <a:bodyPr>
            <a:normAutofit/>
          </a:bodyPr>
          <a:lstStyle/>
          <a:p>
            <a:r>
              <a:rPr lang="tr-TR" sz="2400" dirty="0" smtClean="0"/>
              <a:t>Her iki özellik de </a:t>
            </a:r>
            <a:r>
              <a:rPr lang="tr-TR" sz="2400" dirty="0" err="1" smtClean="0"/>
              <a:t>Bootstrap</a:t>
            </a:r>
            <a:r>
              <a:rPr lang="tr-TR" sz="2400" dirty="0" smtClean="0"/>
              <a:t> </a:t>
            </a:r>
            <a:r>
              <a:rPr lang="tr-TR" sz="2400" dirty="0" err="1" smtClean="0"/>
              <a:t>CDN’sine</a:t>
            </a:r>
            <a:r>
              <a:rPr lang="tr-TR" sz="2400" dirty="0" smtClean="0"/>
              <a:t> </a:t>
            </a:r>
            <a:r>
              <a:rPr lang="tr-TR" sz="2400" dirty="0" err="1" smtClean="0"/>
              <a:t>Subresource</a:t>
            </a:r>
            <a:r>
              <a:rPr lang="tr-TR" sz="2400" dirty="0" smtClean="0"/>
              <a:t> </a:t>
            </a:r>
            <a:r>
              <a:rPr lang="tr-TR" sz="2400" dirty="0" err="1" smtClean="0"/>
              <a:t>Integrity</a:t>
            </a:r>
            <a:r>
              <a:rPr lang="tr-TR" sz="2400" dirty="0" smtClean="0"/>
              <a:t> uygulamak için eklenmiştir.</a:t>
            </a:r>
          </a:p>
          <a:p>
            <a:r>
              <a:rPr lang="tr-TR" sz="2400" dirty="0" smtClean="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smtClean="0"/>
              <a:t>Integrity</a:t>
            </a:r>
            <a:r>
              <a:rPr lang="tr-TR" sz="2400" b="1" dirty="0" smtClean="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endParaRPr lang="tr-TR" sz="2400" dirty="0"/>
          </a:p>
        </p:txBody>
      </p:sp>
    </p:spTree>
    <p:extLst>
      <p:ext uri="{BB962C8B-B14F-4D97-AF65-F5344CB8AC3E}">
        <p14:creationId xmlns:p14="http://schemas.microsoft.com/office/powerpoint/2010/main" val="720540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endParaRPr lang="tr-TR" sz="2400" dirty="0"/>
          </a:p>
        </p:txBody>
      </p:sp>
    </p:spTree>
    <p:extLst>
      <p:ext uri="{BB962C8B-B14F-4D97-AF65-F5344CB8AC3E}">
        <p14:creationId xmlns:p14="http://schemas.microsoft.com/office/powerpoint/2010/main" val="1319137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smtClean="0"/>
              <a:t>Crossorigin</a:t>
            </a:r>
            <a:r>
              <a:rPr lang="tr-TR" sz="2400" b="1" dirty="0" smtClean="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endParaRPr lang="tr-TR" sz="2400" dirty="0"/>
          </a:p>
        </p:txBody>
      </p:sp>
    </p:spTree>
    <p:extLst>
      <p:ext uri="{BB962C8B-B14F-4D97-AF65-F5344CB8AC3E}">
        <p14:creationId xmlns:p14="http://schemas.microsoft.com/office/powerpoint/2010/main" val="1507809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smtClean="0"/>
              <a:t>GET: En </a:t>
            </a:r>
            <a:r>
              <a:rPr lang="tr-TR" sz="2400" dirty="0"/>
              <a:t>yaygın GET metodu yalnızca belirtilen kaynaktan veri almak için kullanılır</a:t>
            </a:r>
            <a:r>
              <a:rPr lang="tr-TR" sz="2400" dirty="0" smtClean="0"/>
              <a:t>.</a:t>
            </a:r>
          </a:p>
          <a:p>
            <a:r>
              <a:rPr lang="tr-TR" sz="2400" dirty="0" smtClean="0"/>
              <a:t>POST: </a:t>
            </a:r>
            <a:r>
              <a:rPr lang="tr-TR" sz="2400" dirty="0"/>
              <a:t>Resim dosyaları, kullanıcı bilgileri gibi verileri gönderirken POST metodu kullanılır</a:t>
            </a:r>
            <a:r>
              <a:rPr lang="tr-TR" sz="2400" dirty="0" smtClean="0"/>
              <a:t>.</a:t>
            </a:r>
          </a:p>
          <a:p>
            <a:r>
              <a:rPr lang="tr-TR" sz="2400" dirty="0" smtClean="0"/>
              <a:t>PUT: </a:t>
            </a:r>
            <a:r>
              <a:rPr lang="tr-TR" sz="2400" dirty="0"/>
              <a:t>PUT metodu, dosyayı belirtilen kaynaktan güncellemek için kullanılır</a:t>
            </a:r>
            <a:r>
              <a:rPr lang="tr-TR" sz="2400" dirty="0" smtClean="0"/>
              <a:t>.</a:t>
            </a:r>
          </a:p>
          <a:p>
            <a:r>
              <a:rPr lang="tr-TR" sz="2400" dirty="0" smtClean="0"/>
              <a:t>HEAD: </a:t>
            </a:r>
            <a:r>
              <a:rPr lang="tr-TR" sz="2400" dirty="0"/>
              <a:t>HEAD metodu, GET metodu gibi verileri almak için kullanılır, ancak yanıt gövdesini aktaramaz</a:t>
            </a:r>
            <a:r>
              <a:rPr lang="tr-TR" sz="2400" dirty="0" smtClean="0"/>
              <a:t>.</a:t>
            </a:r>
          </a:p>
          <a:p>
            <a:r>
              <a:rPr lang="tr-TR" sz="2400" dirty="0" smtClean="0"/>
              <a:t>DELETE: </a:t>
            </a:r>
            <a:r>
              <a:rPr lang="tr-TR" sz="2400" dirty="0"/>
              <a:t>DELETE metodu, belirtilen kaynağı silmek için kullanılır</a:t>
            </a:r>
            <a:r>
              <a:rPr lang="tr-TR" sz="2400" dirty="0" smtClean="0"/>
              <a:t>.</a:t>
            </a:r>
          </a:p>
          <a:p>
            <a:r>
              <a:rPr lang="tr-TR" sz="2400" dirty="0" smtClean="0"/>
              <a:t>PATCH: </a:t>
            </a:r>
            <a:r>
              <a:rPr lang="tr-TR" sz="2400" dirty="0"/>
              <a:t>PATCH metodu, kaynağın bazı kısımlarını değiştirmek için kullanılır</a:t>
            </a:r>
            <a:r>
              <a:rPr lang="tr-TR" sz="2400" dirty="0" smtClean="0"/>
              <a:t>.</a:t>
            </a:r>
          </a:p>
          <a:p>
            <a:r>
              <a:rPr lang="tr-TR" sz="2400" dirty="0" smtClean="0"/>
              <a:t>OPTIONS: </a:t>
            </a:r>
            <a:r>
              <a:rPr lang="tr-TR" sz="2400" dirty="0"/>
              <a:t>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a:t>
            </a:r>
            <a:r>
              <a:rPr lang="tr-TR" dirty="0" err="1" smtClean="0"/>
              <a:t>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r>
              <a:rPr lang="tr-TR" sz="2400" dirty="0" smtClean="0"/>
              <a:t>.</a:t>
            </a:r>
          </a:p>
          <a:p>
            <a:r>
              <a:rPr lang="tr-TR" sz="2400" dirty="0" err="1"/>
              <a:t>Npm</a:t>
            </a:r>
            <a:r>
              <a:rPr lang="tr-TR" sz="2400" dirty="0"/>
              <a:t> temel olarak 3. parti yazılımları yüklemeyi sağlayan bir araçtır</a:t>
            </a:r>
            <a:r>
              <a:rPr lang="tr-TR" sz="2400" dirty="0" smtClean="0"/>
              <a:t>.</a:t>
            </a:r>
          </a:p>
          <a:p>
            <a:r>
              <a:rPr lang="tr-TR" sz="2400" dirty="0" err="1" smtClean="0"/>
              <a:t>Npm’i</a:t>
            </a:r>
            <a:r>
              <a:rPr lang="tr-TR" sz="2400" dirty="0" smtClean="0"/>
              <a:t> Google Play </a:t>
            </a:r>
            <a:r>
              <a:rPr lang="tr-TR" sz="2400" dirty="0" err="1" smtClean="0"/>
              <a:t>Store’a</a:t>
            </a:r>
            <a:r>
              <a:rPr lang="tr-TR" sz="2400" dirty="0" smtClean="0"/>
              <a:t> </a:t>
            </a:r>
            <a:r>
              <a:rPr lang="tr-TR" sz="2400" dirty="0" err="1" smtClean="0"/>
              <a:t>npm’den</a:t>
            </a:r>
            <a:r>
              <a:rPr lang="tr-TR" sz="2400" dirty="0" smtClean="0"/>
              <a:t> yükleyeceğimiz paketleri de </a:t>
            </a:r>
            <a:r>
              <a:rPr lang="tr-TR" sz="2400" dirty="0" err="1" smtClean="0"/>
              <a:t>app’lere</a:t>
            </a:r>
            <a:r>
              <a:rPr lang="tr-TR" sz="2400" dirty="0" smtClean="0"/>
              <a:t> benzetebiliriz.</a:t>
            </a:r>
            <a:endParaRPr lang="tr-TR" sz="2400" dirty="0"/>
          </a:p>
        </p:txBody>
      </p:sp>
    </p:spTree>
    <p:extLst>
      <p:ext uri="{BB962C8B-B14F-4D97-AF65-F5344CB8AC3E}">
        <p14:creationId xmlns:p14="http://schemas.microsoft.com/office/powerpoint/2010/main" val="4028059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r>
              <a:rPr lang="tr-TR" sz="2400" dirty="0" smtClean="0"/>
              <a:t>:</a:t>
            </a:r>
          </a:p>
          <a:p>
            <a:r>
              <a:rPr lang="tr-TR" sz="2400" dirty="0"/>
              <a:t>Otomatik ya da manuel olarak paketleri </a:t>
            </a:r>
            <a:r>
              <a:rPr lang="tr-TR" sz="2400" dirty="0" smtClean="0"/>
              <a:t>yükleme</a:t>
            </a:r>
          </a:p>
          <a:p>
            <a:r>
              <a:rPr lang="tr-TR" sz="2400" dirty="0"/>
              <a:t>Sistemdeki paketleri </a:t>
            </a:r>
            <a:r>
              <a:rPr lang="tr-TR" sz="2400" dirty="0" smtClean="0"/>
              <a:t>silmek</a:t>
            </a:r>
          </a:p>
          <a:p>
            <a:r>
              <a:rPr lang="tr-TR" sz="2400" dirty="0"/>
              <a:t> Sistemdeki paketleri </a:t>
            </a:r>
            <a:r>
              <a:rPr lang="tr-TR" sz="2400" dirty="0" smtClean="0"/>
              <a:t>listeleme</a:t>
            </a:r>
          </a:p>
          <a:p>
            <a:r>
              <a:rPr lang="tr-TR" sz="2400" dirty="0"/>
              <a:t>Sistemdeki paketleri </a:t>
            </a:r>
            <a:r>
              <a:rPr lang="tr-TR" sz="2400" dirty="0" err="1"/>
              <a:t>update</a:t>
            </a:r>
            <a:r>
              <a:rPr lang="tr-TR" sz="2400" dirty="0"/>
              <a:t> </a:t>
            </a:r>
            <a:r>
              <a:rPr lang="tr-TR" sz="2400" dirty="0" smtClean="0"/>
              <a:t>etmek</a:t>
            </a:r>
          </a:p>
          <a:p>
            <a:r>
              <a:rPr lang="tr-TR" sz="2400" dirty="0" err="1"/>
              <a:t>Npm</a:t>
            </a:r>
            <a:r>
              <a:rPr lang="tr-TR" sz="2400" dirty="0"/>
              <a:t> komut satırı üzerinden çalışan bir uygulamadır</a:t>
            </a:r>
            <a:r>
              <a:rPr lang="tr-TR" sz="2400" dirty="0" smtClean="0"/>
              <a:t>.</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Node.js</a:t>
            </a:r>
            <a:endParaRPr lang="tr-TR" dirty="0"/>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r>
              <a:rPr lang="tr-TR" sz="2400" dirty="0" smtClean="0"/>
              <a:t>.</a:t>
            </a:r>
          </a:p>
          <a:p>
            <a:r>
              <a:rPr lang="tr-TR" sz="2400" dirty="0"/>
              <a:t>Node.js, </a:t>
            </a:r>
            <a:r>
              <a:rPr lang="tr-TR" sz="2400" dirty="0" err="1"/>
              <a:t>JavaScript</a:t>
            </a:r>
            <a:r>
              <a:rPr lang="tr-TR" sz="2400" dirty="0"/>
              <a:t> ile yazılmış bir programı çalıştırmak için gerekli olan her şeyi içerir</a:t>
            </a:r>
            <a:r>
              <a:rPr lang="tr-TR" sz="2400" dirty="0" smtClean="0"/>
              <a:t>.</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1485</Words>
  <Application>Microsoft Office PowerPoint</Application>
  <PresentationFormat>Ekran Gösterisi (4:3)</PresentationFormat>
  <Paragraphs>130</Paragraphs>
  <Slides>51</Slides>
  <Notes>0</Notes>
  <HiddenSlides>0</HiddenSlides>
  <MMClips>0</MMClips>
  <ScaleCrop>false</ScaleCrop>
  <HeadingPairs>
    <vt:vector size="4" baseType="variant">
      <vt:variant>
        <vt:lpstr>Tema</vt:lpstr>
      </vt:variant>
      <vt:variant>
        <vt:i4>1</vt:i4>
      </vt:variant>
      <vt:variant>
        <vt:lpstr>Slayt Başlıkları</vt:lpstr>
      </vt:variant>
      <vt:variant>
        <vt:i4>51</vt:i4>
      </vt:variant>
    </vt:vector>
  </HeadingPairs>
  <TitlesOfParts>
    <vt:vector size="52" baseType="lpstr">
      <vt:lpstr>Ofis Teması</vt:lpstr>
      <vt:lpstr>URI-URL Arasındaki Farklar</vt:lpstr>
      <vt:lpstr>PowerPoint Sunusu</vt:lpstr>
      <vt:lpstr>HTTP Yapısı</vt:lpstr>
      <vt:lpstr>PowerPoint Sunusu</vt:lpstr>
      <vt:lpstr>PowerPoint Sunusu</vt:lpstr>
      <vt:lpstr>PowerPoint Sunusu</vt:lpstr>
      <vt:lpstr>Npm</vt:lpstr>
      <vt:lpstr>PowerPoint Sunusu</vt:lpstr>
      <vt:lpstr>Node.js</vt:lpstr>
      <vt:lpstr>PowerPoint Sunusu</vt:lpstr>
      <vt:lpstr>JAVA 8</vt:lpstr>
      <vt:lpstr>XHTML-HTML5 </vt:lpstr>
      <vt:lpstr>PowerPoint Sunusu</vt:lpstr>
      <vt:lpstr>PowerPoint Sunusu</vt:lpstr>
      <vt:lpstr>Semantic  non-Semantic</vt:lpstr>
      <vt:lpstr>Colspan-Rowspan</vt:lpstr>
      <vt:lpstr>PowerPoint Sunusu</vt:lpstr>
      <vt:lpstr>PowerPoint Sunusu</vt:lpstr>
      <vt:lpstr>PowerPoint Sunusu</vt:lpstr>
      <vt:lpstr>PowerPoint Sunusu</vt:lpstr>
      <vt:lpstr>PowerPoint Sunusu</vt:lpstr>
      <vt:lpstr>PowerPoint Sunusu</vt:lpstr>
      <vt:lpstr>PowerPoint Sunusu</vt:lpstr>
      <vt:lpstr>PowerPoint Sunusu</vt:lpstr>
      <vt:lpstr>Display:none-visibility:hidden(none) arasındaki farklar</vt:lpstr>
      <vt:lpstr>PowerPoint Sunusu</vt:lpstr>
      <vt:lpstr>PowerPoint Sunusu</vt:lpstr>
      <vt:lpstr>Pseudo-class(Sözde-sınıflar) ve Pseudo-elements(Sözde-elementler)</vt:lpstr>
      <vt:lpstr>PowerPoint Sunusu</vt:lpstr>
      <vt:lpstr>PowerPoint Sunusu</vt:lpstr>
      <vt:lpstr>Group selectors</vt:lpstr>
      <vt:lpstr>PowerPoint Sunusu</vt:lpstr>
      <vt:lpstr>PowerPoint Sunusu</vt:lpstr>
      <vt:lpstr>PowerPoint Sunusu</vt:lpstr>
      <vt:lpstr>PowerPoint Sunusu</vt:lpstr>
      <vt:lpstr>PowerPoint Sunusu</vt:lpstr>
      <vt:lpstr>PowerPoint Sunusu</vt:lpstr>
      <vt:lpstr>PowerPoint Sunusu</vt:lpstr>
      <vt:lpstr>PowerPoint Sunusu</vt:lpstr>
      <vt:lpstr>Box-sizing </vt:lpstr>
      <vt:lpstr>PowerPoint Sunusu</vt:lpstr>
      <vt:lpstr>PowerPoint Sunusu</vt:lpstr>
      <vt:lpstr>PowerPoint Sunusu</vt:lpstr>
      <vt:lpstr>Bootstrap</vt:lpstr>
      <vt:lpstr>PowerPoint Sunusu</vt:lpstr>
      <vt:lpstr>İntegrity-crossorigin</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gültekin</cp:lastModifiedBy>
  <cp:revision>19</cp:revision>
  <dcterms:created xsi:type="dcterms:W3CDTF">2022-05-23T21:42:27Z</dcterms:created>
  <dcterms:modified xsi:type="dcterms:W3CDTF">2022-05-26T13:35:50Z</dcterms:modified>
</cp:coreProperties>
</file>